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534" r:id="rId2"/>
    <p:sldId id="505" r:id="rId3"/>
    <p:sldId id="522" r:id="rId4"/>
    <p:sldId id="523" r:id="rId5"/>
    <p:sldId id="530" r:id="rId6"/>
    <p:sldId id="526" r:id="rId7"/>
    <p:sldId id="538" r:id="rId8"/>
    <p:sldId id="528" r:id="rId9"/>
    <p:sldId id="529" r:id="rId10"/>
    <p:sldId id="537" r:id="rId11"/>
    <p:sldId id="516" r:id="rId12"/>
    <p:sldId id="531" r:id="rId13"/>
    <p:sldId id="533" r:id="rId14"/>
    <p:sldId id="535" r:id="rId15"/>
    <p:sldId id="391" r:id="rId16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B2A"/>
    <a:srgbClr val="1A4814"/>
    <a:srgbClr val="336600"/>
    <a:srgbClr val="1D501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8" autoAdjust="0"/>
    <p:restoredTop sz="94793" autoAdjust="0"/>
  </p:normalViewPr>
  <p:slideViewPr>
    <p:cSldViewPr>
      <p:cViewPr>
        <p:scale>
          <a:sx n="70" d="100"/>
          <a:sy n="70" d="100"/>
        </p:scale>
        <p:origin x="-2640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 anchor="t" anchorCtr="1"/>
          <a:lstStyle/>
          <a:p>
            <a:pPr>
              <a:defRPr/>
            </a:pPr>
            <a:r>
              <a:rPr lang="ru-RU" sz="1800" dirty="0" smtClean="0"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Объем финансирования на 2019 год – 150,0</a:t>
            </a:r>
            <a:r>
              <a:rPr lang="ru-RU" sz="1800" baseline="0" dirty="0" smtClean="0"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 тыс. рублей</a:t>
            </a:r>
            <a:endParaRPr lang="ru-RU" sz="1800" dirty="0">
              <a:latin typeface="Times New Roman" pitchFamily="18" charset="0"/>
              <a:ea typeface="PT Astra Serif" pitchFamily="18" charset="-52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766942908181638"/>
          <c:y val="0"/>
        </c:manualLayout>
      </c:layout>
      <c:overlay val="0"/>
    </c:title>
    <c:autoTitleDeleted val="0"/>
    <c:view3D>
      <c:rotX val="40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236655527570519E-2"/>
          <c:y val="0.20654925776014135"/>
          <c:w val="0.55635271428470556"/>
          <c:h val="0.713656615085499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explosion val="16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95,9%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Не исполнено, 6,1 тыс.рублей</c:v>
                </c:pt>
                <c:pt idx="1">
                  <c:v>Кассовое исполнение, 143,9 тыс.рублей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6.1</c:v>
                </c:pt>
                <c:pt idx="1">
                  <c:v>143.9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6381987250458756"/>
          <c:y val="0.38346451669096543"/>
          <c:w val="0.52657247853686751"/>
          <c:h val="0.33292819203644525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45953323193976"/>
          <c:y val="7.1772375085895804E-2"/>
          <c:w val="0.81317281796275498"/>
          <c:h val="0.489983639810630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</c:v>
                </c:pt>
                <c:pt idx="1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422208"/>
        <c:axId val="167436288"/>
        <c:axId val="0"/>
      </c:bar3DChart>
      <c:catAx>
        <c:axId val="167422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67436288"/>
        <c:crosses val="autoZero"/>
        <c:auto val="1"/>
        <c:lblAlgn val="ctr"/>
        <c:lblOffset val="100"/>
        <c:noMultiLvlLbl val="0"/>
      </c:catAx>
      <c:valAx>
        <c:axId val="16743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4222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елевых показателей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(индикаторов программы) - 16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Достигнуты (100%)</c:v>
                </c:pt>
                <c:pt idx="1">
                  <c:v>Перевыполнены  (свыше 100 %)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610880237192574"/>
          <c:y val="0.4547352684942409"/>
          <c:w val="0.41463193836881496"/>
          <c:h val="0.2551872386053531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769EC-9810-4DF2-A511-5E87FD6F827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30F72E0-2CB9-455C-B470-8F5AE7B222CA}">
      <dgm:prSet phldrT="[Текст]" custT="1"/>
      <dgm:spPr/>
      <dgm:t>
        <a:bodyPr/>
        <a:lstStyle/>
        <a:p>
          <a:r>
            <a:rPr lang="ru-RU" sz="1600" b="1" dirty="0" smtClean="0"/>
            <a:t>2018 год:  </a:t>
          </a:r>
        </a:p>
        <a:p>
          <a:r>
            <a:rPr lang="ru-RU" sz="1600" b="1" dirty="0" smtClean="0"/>
            <a:t>11 объектов</a:t>
          </a:r>
          <a:endParaRPr lang="ru-RU" sz="1600" b="1" dirty="0"/>
        </a:p>
      </dgm:t>
    </dgm:pt>
    <dgm:pt modelId="{9EE7B7F1-CCC7-40E2-8A51-C211582DFF47}" type="parTrans" cxnId="{2D7E5561-1BF4-4B86-A2DC-580C79B50615}">
      <dgm:prSet/>
      <dgm:spPr/>
      <dgm:t>
        <a:bodyPr/>
        <a:lstStyle/>
        <a:p>
          <a:endParaRPr lang="ru-RU"/>
        </a:p>
      </dgm:t>
    </dgm:pt>
    <dgm:pt modelId="{BEAD45CE-20AA-426A-BAD4-ACD14FBED559}" type="sibTrans" cxnId="{2D7E5561-1BF4-4B86-A2DC-580C79B50615}">
      <dgm:prSet/>
      <dgm:spPr/>
      <dgm:t>
        <a:bodyPr/>
        <a:lstStyle/>
        <a:p>
          <a:endParaRPr lang="ru-RU"/>
        </a:p>
      </dgm:t>
    </dgm:pt>
    <dgm:pt modelId="{A30A8208-1D18-4AB6-AE9C-96531A8D2652}">
      <dgm:prSet phldrT="[Текст]" custT="1"/>
      <dgm:spPr/>
      <dgm:t>
        <a:bodyPr/>
        <a:lstStyle/>
        <a:p>
          <a:r>
            <a:rPr lang="ru-RU" sz="1600" b="1" dirty="0" smtClean="0"/>
            <a:t>2019 год: </a:t>
          </a:r>
        </a:p>
        <a:p>
          <a:r>
            <a:rPr lang="ru-RU" sz="1600" b="1" dirty="0" smtClean="0"/>
            <a:t> 14 объектов</a:t>
          </a:r>
          <a:endParaRPr lang="ru-RU" sz="1600" b="1" dirty="0"/>
        </a:p>
      </dgm:t>
    </dgm:pt>
    <dgm:pt modelId="{2EFBBBEA-AC19-459A-BB1D-A25CE66513AF}" type="parTrans" cxnId="{9893998B-D3FA-4B03-9821-F4A698F17D4D}">
      <dgm:prSet/>
      <dgm:spPr/>
      <dgm:t>
        <a:bodyPr/>
        <a:lstStyle/>
        <a:p>
          <a:endParaRPr lang="ru-RU"/>
        </a:p>
      </dgm:t>
    </dgm:pt>
    <dgm:pt modelId="{2EA343D4-8978-4A54-BD39-104911FC868A}" type="sibTrans" cxnId="{9893998B-D3FA-4B03-9821-F4A698F17D4D}">
      <dgm:prSet/>
      <dgm:spPr/>
      <dgm:t>
        <a:bodyPr/>
        <a:lstStyle/>
        <a:p>
          <a:endParaRPr lang="ru-RU"/>
        </a:p>
      </dgm:t>
    </dgm:pt>
    <dgm:pt modelId="{6B064B5E-D752-4850-81E6-9B9A9B26F2C4}" type="pres">
      <dgm:prSet presAssocID="{FAC769EC-9810-4DF2-A511-5E87FD6F827B}" presName="arrowDiagram" presStyleCnt="0">
        <dgm:presLayoutVars>
          <dgm:chMax val="5"/>
          <dgm:dir/>
          <dgm:resizeHandles val="exact"/>
        </dgm:presLayoutVars>
      </dgm:prSet>
      <dgm:spPr/>
    </dgm:pt>
    <dgm:pt modelId="{DDAC17A2-35AB-43D3-B336-B8B8B74AD1A8}" type="pres">
      <dgm:prSet presAssocID="{FAC769EC-9810-4DF2-A511-5E87FD6F827B}" presName="arrow" presStyleLbl="bgShp" presStyleIdx="0" presStyleCnt="1" custFlipHor="1" custScaleX="116105" custScaleY="80007" custLinFactNeighborX="57437" custLinFactNeighborY="4758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8D9036C3-C8F6-479F-8FA2-C789EC28E21C}" type="pres">
      <dgm:prSet presAssocID="{FAC769EC-9810-4DF2-A511-5E87FD6F827B}" presName="arrowDiagram2" presStyleCnt="0"/>
      <dgm:spPr/>
    </dgm:pt>
    <dgm:pt modelId="{00B4C9B7-62AB-4C99-9D46-FD914C48E6CE}" type="pres">
      <dgm:prSet presAssocID="{A30F72E0-2CB9-455C-B470-8F5AE7B222CA}" presName="bullet2a" presStyleLbl="node1" presStyleIdx="0" presStyleCnt="2" custLinFactX="-193096" custLinFactY="-27521" custLinFactNeighborX="-200000" custLinFactNeighborY="-100000"/>
      <dgm:spPr>
        <a:solidFill>
          <a:schemeClr val="bg1"/>
        </a:solidFill>
      </dgm:spPr>
    </dgm:pt>
    <dgm:pt modelId="{4759FFCC-CA05-4A8B-ADBD-FBA03F3B2116}" type="pres">
      <dgm:prSet presAssocID="{A30F72E0-2CB9-455C-B470-8F5AE7B222CA}" presName="textBox2a" presStyleLbl="revTx" presStyleIdx="0" presStyleCnt="2" custScaleX="258182" custScaleY="92657" custLinFactX="-35408" custLinFactNeighborX="-100000" custLinFactNeighborY="-31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79C4D-2B3C-43EE-A4EF-8A897CEAF5A2}" type="pres">
      <dgm:prSet presAssocID="{A30A8208-1D18-4AB6-AE9C-96531A8D2652}" presName="bullet2b" presStyleLbl="node1" presStyleIdx="1" presStyleCnt="2" custLinFactX="-366806" custLinFactNeighborX="-400000" custLinFactNeighborY="-33382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C75B4142-81A9-47AB-B7C1-B3100DBAD709}" type="pres">
      <dgm:prSet presAssocID="{A30A8208-1D18-4AB6-AE9C-96531A8D2652}" presName="textBox2b" presStyleLbl="revTx" presStyleIdx="1" presStyleCnt="2" custScaleX="217378" custScaleY="47178" custLinFactX="-100000" custLinFactNeighborX="-158719" custLinFactNeighborY="-78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04B4FC-F2B4-401B-9A70-BC889F8D0078}" type="presOf" srcId="{A30F72E0-2CB9-455C-B470-8F5AE7B222CA}" destId="{4759FFCC-CA05-4A8B-ADBD-FBA03F3B2116}" srcOrd="0" destOrd="0" presId="urn:microsoft.com/office/officeart/2005/8/layout/arrow2"/>
    <dgm:cxn modelId="{62C53F6D-21D1-415D-8F8D-CD4C55876B72}" type="presOf" srcId="{A30A8208-1D18-4AB6-AE9C-96531A8D2652}" destId="{C75B4142-81A9-47AB-B7C1-B3100DBAD709}" srcOrd="0" destOrd="0" presId="urn:microsoft.com/office/officeart/2005/8/layout/arrow2"/>
    <dgm:cxn modelId="{2D7E5561-1BF4-4B86-A2DC-580C79B50615}" srcId="{FAC769EC-9810-4DF2-A511-5E87FD6F827B}" destId="{A30F72E0-2CB9-455C-B470-8F5AE7B222CA}" srcOrd="0" destOrd="0" parTransId="{9EE7B7F1-CCC7-40E2-8A51-C211582DFF47}" sibTransId="{BEAD45CE-20AA-426A-BAD4-ACD14FBED559}"/>
    <dgm:cxn modelId="{A92A84FA-C1B1-4A53-8332-000A265BC031}" type="presOf" srcId="{FAC769EC-9810-4DF2-A511-5E87FD6F827B}" destId="{6B064B5E-D752-4850-81E6-9B9A9B26F2C4}" srcOrd="0" destOrd="0" presId="urn:microsoft.com/office/officeart/2005/8/layout/arrow2"/>
    <dgm:cxn modelId="{9893998B-D3FA-4B03-9821-F4A698F17D4D}" srcId="{FAC769EC-9810-4DF2-A511-5E87FD6F827B}" destId="{A30A8208-1D18-4AB6-AE9C-96531A8D2652}" srcOrd="1" destOrd="0" parTransId="{2EFBBBEA-AC19-459A-BB1D-A25CE66513AF}" sibTransId="{2EA343D4-8978-4A54-BD39-104911FC868A}"/>
    <dgm:cxn modelId="{D724838C-018E-4DE8-A480-0D1B438B45D5}" type="presParOf" srcId="{6B064B5E-D752-4850-81E6-9B9A9B26F2C4}" destId="{DDAC17A2-35AB-43D3-B336-B8B8B74AD1A8}" srcOrd="0" destOrd="0" presId="urn:microsoft.com/office/officeart/2005/8/layout/arrow2"/>
    <dgm:cxn modelId="{61FBA37F-1149-4E1E-B460-C9CD74C1DDCD}" type="presParOf" srcId="{6B064B5E-D752-4850-81E6-9B9A9B26F2C4}" destId="{8D9036C3-C8F6-479F-8FA2-C789EC28E21C}" srcOrd="1" destOrd="0" presId="urn:microsoft.com/office/officeart/2005/8/layout/arrow2"/>
    <dgm:cxn modelId="{A7827EA5-8D3A-41D7-BC15-9758B329CC27}" type="presParOf" srcId="{8D9036C3-C8F6-479F-8FA2-C789EC28E21C}" destId="{00B4C9B7-62AB-4C99-9D46-FD914C48E6CE}" srcOrd="0" destOrd="0" presId="urn:microsoft.com/office/officeart/2005/8/layout/arrow2"/>
    <dgm:cxn modelId="{DD907177-ED0F-466C-AB28-C8ED41CA28CF}" type="presParOf" srcId="{8D9036C3-C8F6-479F-8FA2-C789EC28E21C}" destId="{4759FFCC-CA05-4A8B-ADBD-FBA03F3B2116}" srcOrd="1" destOrd="0" presId="urn:microsoft.com/office/officeart/2005/8/layout/arrow2"/>
    <dgm:cxn modelId="{5D6F7840-EB9C-4084-9448-C7FB8552487C}" type="presParOf" srcId="{8D9036C3-C8F6-479F-8FA2-C789EC28E21C}" destId="{FEE79C4D-2B3C-43EE-A4EF-8A897CEAF5A2}" srcOrd="2" destOrd="0" presId="urn:microsoft.com/office/officeart/2005/8/layout/arrow2"/>
    <dgm:cxn modelId="{036C668F-C65F-493B-A530-FDD06BFAEB95}" type="presParOf" srcId="{8D9036C3-C8F6-479F-8FA2-C789EC28E21C}" destId="{C75B4142-81A9-47AB-B7C1-B3100DBAD70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1A5D2-AC9D-4E50-B678-7A4AE3D08939}" type="doc">
      <dgm:prSet loTypeId="urn:microsoft.com/office/officeart/2005/8/layout/chevron2" loCatId="process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A46BD50-0330-460B-B383-99AE4364B35B}">
      <dgm:prSet phldrT="[Текст]"/>
      <dgm:spPr>
        <a:xfrm rot="5400000">
          <a:off x="-106430" y="109070"/>
          <a:ext cx="709537" cy="496676"/>
        </a:xfrm>
      </dgm:spPr>
      <dgm:t>
        <a:bodyPr vert="vert270"/>
        <a:lstStyle/>
        <a:p>
          <a:endParaRPr lang="ru-RU" dirty="0">
            <a:latin typeface="Calibri"/>
            <a:ea typeface="+mn-ea"/>
            <a:cs typeface="+mn-cs"/>
          </a:endParaRPr>
        </a:p>
      </dgm:t>
    </dgm:pt>
    <dgm:pt modelId="{BD948843-F8D0-4B75-AB5C-0377D639CD4D}" type="parTrans" cxnId="{8EACA6EF-C3E3-444A-A213-12F5CB08AFC3}">
      <dgm:prSet/>
      <dgm:spPr/>
      <dgm:t>
        <a:bodyPr/>
        <a:lstStyle/>
        <a:p>
          <a:endParaRPr lang="ru-RU"/>
        </a:p>
      </dgm:t>
    </dgm:pt>
    <dgm:pt modelId="{53BA530E-56A8-46C8-BDC9-200A4BF05709}" type="sibTrans" cxnId="{8EACA6EF-C3E3-444A-A213-12F5CB08AFC3}">
      <dgm:prSet/>
      <dgm:spPr/>
      <dgm:t>
        <a:bodyPr/>
        <a:lstStyle/>
        <a:p>
          <a:endParaRPr lang="ru-RU"/>
        </a:p>
      </dgm:t>
    </dgm:pt>
    <dgm:pt modelId="{03F608AF-28BF-4D66-A3CC-AB2785D369D9}">
      <dgm:prSet custT="1"/>
      <dgm:spPr>
        <a:xfrm rot="5400000">
          <a:off x="1331884" y="1036191"/>
          <a:ext cx="461199" cy="2131615"/>
        </a:xfrm>
      </dgm:spPr>
      <dgm:t>
        <a:bodyPr/>
        <a:lstStyle/>
        <a:p>
          <a:pPr algn="just"/>
          <a:r>
            <a:rPr lang="ru-RU" sz="12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количество вновь зарегистрированных субъектов малого и среднего предпринимательства составило 657 ед., что на 88 ед. больше показателя 2018 года    (569 ед.)</a:t>
          </a:r>
          <a:endParaRPr lang="ru-RU" sz="12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98C0A65-5547-45CC-94F9-E70BE789B429}" type="parTrans" cxnId="{93EEC168-694B-4182-A36B-C77B43A5E926}">
      <dgm:prSet/>
      <dgm:spPr/>
      <dgm:t>
        <a:bodyPr/>
        <a:lstStyle/>
        <a:p>
          <a:endParaRPr lang="ru-RU"/>
        </a:p>
      </dgm:t>
    </dgm:pt>
    <dgm:pt modelId="{9F7CDECA-5F11-4785-B520-3254A5089C1A}" type="sibTrans" cxnId="{93EEC168-694B-4182-A36B-C77B43A5E926}">
      <dgm:prSet/>
      <dgm:spPr/>
      <dgm:t>
        <a:bodyPr/>
        <a:lstStyle/>
        <a:p>
          <a:endParaRPr lang="ru-RU"/>
        </a:p>
      </dgm:t>
    </dgm:pt>
    <dgm:pt modelId="{B2629F41-4FA7-42E9-88FC-F84A5A35524E}">
      <dgm:prSet custT="1"/>
      <dgm:spPr/>
      <dgm:t>
        <a:bodyPr/>
        <a:lstStyle/>
        <a:p>
          <a:pPr algn="just"/>
          <a:r>
            <a:rPr lang="ru-RU" sz="12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Количество субъектов малого и среднего предпринимательства на 1 тыс. человек населения –  с 30,0 в 2018 году  до 31,7 в отчетном периоде</a:t>
          </a:r>
        </a:p>
      </dgm:t>
    </dgm:pt>
    <dgm:pt modelId="{BED0FAED-9DB5-43E3-8AE9-B216F1881376}" type="sibTrans" cxnId="{BB4EFE9D-B480-4A4D-BC3C-0C3FC82782C8}">
      <dgm:prSet/>
      <dgm:spPr/>
      <dgm:t>
        <a:bodyPr/>
        <a:lstStyle/>
        <a:p>
          <a:endParaRPr lang="ru-RU"/>
        </a:p>
      </dgm:t>
    </dgm:pt>
    <dgm:pt modelId="{71DD6839-9EC2-49D1-9D84-559AAF027B8F}" type="parTrans" cxnId="{BB4EFE9D-B480-4A4D-BC3C-0C3FC82782C8}">
      <dgm:prSet/>
      <dgm:spPr/>
      <dgm:t>
        <a:bodyPr/>
        <a:lstStyle/>
        <a:p>
          <a:endParaRPr lang="ru-RU"/>
        </a:p>
      </dgm:t>
    </dgm:pt>
    <dgm:pt modelId="{75F2B674-388C-4805-822D-7BDF53913999}">
      <dgm:prSet phldrT="[Текст]" custT="1"/>
      <dgm:spPr>
        <a:xfrm rot="5400000">
          <a:off x="1331884" y="413271"/>
          <a:ext cx="461199" cy="2131615"/>
        </a:xfrm>
      </dgm:spPr>
      <dgm:t>
        <a:bodyPr/>
        <a:lstStyle/>
        <a:p>
          <a:pPr algn="just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исполнен плановый показатель дорожной карты Тульской области по реализации целевой модели «Поддержка малого и среднего предпринимательства» - общее количество нестационарных торговых объектов (круглогодичного размещения) на территории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Щекинского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района составляет 215 объектов (плановый показатель  в 2019 году по Тульской области - 20, достигнутое значение – 20,5)</a:t>
          </a:r>
          <a:endParaRPr lang="ru-RU" sz="12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40865FD-69CB-4B6F-996D-E77E8197E907}" type="sibTrans" cxnId="{380AC40E-4716-4F0A-B53B-0917D5580D52}">
      <dgm:prSet/>
      <dgm:spPr/>
      <dgm:t>
        <a:bodyPr/>
        <a:lstStyle/>
        <a:p>
          <a:endParaRPr lang="ru-RU"/>
        </a:p>
      </dgm:t>
    </dgm:pt>
    <dgm:pt modelId="{F90CDB75-5C28-4926-9D96-842A419CEFDE}" type="parTrans" cxnId="{380AC40E-4716-4F0A-B53B-0917D5580D52}">
      <dgm:prSet/>
      <dgm:spPr/>
      <dgm:t>
        <a:bodyPr/>
        <a:lstStyle/>
        <a:p>
          <a:endParaRPr lang="ru-RU"/>
        </a:p>
      </dgm:t>
    </dgm:pt>
    <dgm:pt modelId="{A7EE3652-ECC0-41F7-A58C-2AB95D0E2D45}">
      <dgm:prSet phldrT="[Текст]"/>
      <dgm:spPr>
        <a:xfrm rot="5400000">
          <a:off x="-106430" y="1354910"/>
          <a:ext cx="709537" cy="496676"/>
        </a:xfrm>
      </dgm:spPr>
      <dgm:t>
        <a:bodyPr vert="vert"/>
        <a:lstStyle/>
        <a:p>
          <a:endParaRPr lang="ru-RU" dirty="0">
            <a:latin typeface="Calibri"/>
            <a:ea typeface="+mn-ea"/>
            <a:cs typeface="+mn-cs"/>
          </a:endParaRPr>
        </a:p>
      </dgm:t>
    </dgm:pt>
    <dgm:pt modelId="{68884D94-0B32-4A8D-8E9C-62CBFF6822D4}" type="sibTrans" cxnId="{1639A869-7B7C-4B05-9126-EE117CD478B7}">
      <dgm:prSet/>
      <dgm:spPr/>
      <dgm:t>
        <a:bodyPr/>
        <a:lstStyle/>
        <a:p>
          <a:endParaRPr lang="ru-RU"/>
        </a:p>
      </dgm:t>
    </dgm:pt>
    <dgm:pt modelId="{75905A05-29B8-4611-AF9E-905EEF03BBB0}" type="parTrans" cxnId="{1639A869-7B7C-4B05-9126-EE117CD478B7}">
      <dgm:prSet/>
      <dgm:spPr/>
      <dgm:t>
        <a:bodyPr/>
        <a:lstStyle/>
        <a:p>
          <a:endParaRPr lang="ru-RU"/>
        </a:p>
      </dgm:t>
    </dgm:pt>
    <dgm:pt modelId="{9A19F698-E659-497C-852E-F65E6FA34DB3}">
      <dgm:prSet/>
      <dgm:spPr/>
      <dgm:t>
        <a:bodyPr/>
        <a:lstStyle/>
        <a:p>
          <a:endParaRPr lang="ru-RU" dirty="0"/>
        </a:p>
      </dgm:t>
    </dgm:pt>
    <dgm:pt modelId="{B350C03D-4041-40C5-BEE9-17754C7A6D07}" type="sibTrans" cxnId="{F7CC19B1-DCF2-499B-89F9-3F0413AE2ACB}">
      <dgm:prSet/>
      <dgm:spPr/>
      <dgm:t>
        <a:bodyPr/>
        <a:lstStyle/>
        <a:p>
          <a:endParaRPr lang="ru-RU"/>
        </a:p>
      </dgm:t>
    </dgm:pt>
    <dgm:pt modelId="{652ACF93-5B6B-4F3E-93CE-8AC1D04E2CD8}" type="parTrans" cxnId="{F7CC19B1-DCF2-499B-89F9-3F0413AE2ACB}">
      <dgm:prSet/>
      <dgm:spPr/>
      <dgm:t>
        <a:bodyPr/>
        <a:lstStyle/>
        <a:p>
          <a:endParaRPr lang="ru-RU"/>
        </a:p>
      </dgm:t>
    </dgm:pt>
    <dgm:pt modelId="{D8BCE6EB-4079-481D-B82A-21BB1F448A48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Сумма налоговых поступлений от субъектов малого и среднего предпринимательства  в 2019 году составила 134,2 млн. рублей    (на   10,4   млн. рублей больше, чем в 2018 году   (123,8 млн. рублей)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B88CE12-C811-4307-8387-BD409821E03F}" type="parTrans" cxnId="{89392FC8-BD5E-4453-9D84-75486AFB9286}">
      <dgm:prSet/>
      <dgm:spPr/>
      <dgm:t>
        <a:bodyPr/>
        <a:lstStyle/>
        <a:p>
          <a:endParaRPr lang="ru-RU"/>
        </a:p>
      </dgm:t>
    </dgm:pt>
    <dgm:pt modelId="{9557B401-709A-46CB-9762-0D74776E8430}" type="sibTrans" cxnId="{89392FC8-BD5E-4453-9D84-75486AFB9286}">
      <dgm:prSet/>
      <dgm:spPr/>
      <dgm:t>
        <a:bodyPr/>
        <a:lstStyle/>
        <a:p>
          <a:endParaRPr lang="ru-RU"/>
        </a:p>
      </dgm:t>
    </dgm:pt>
    <dgm:pt modelId="{8FF43C5D-7900-44D3-8C3B-1F2A12FDAE99}">
      <dgm:prSet custT="1"/>
      <dgm:spPr>
        <a:xfrm rot="5400000">
          <a:off x="-106430" y="1977829"/>
          <a:ext cx="709537" cy="496676"/>
        </a:xfrm>
      </dgm:spPr>
      <dgm:t>
        <a:bodyPr/>
        <a:lstStyle/>
        <a:p>
          <a:endParaRPr lang="ru-RU" dirty="0">
            <a:latin typeface="Calibri"/>
            <a:ea typeface="+mn-ea"/>
            <a:cs typeface="+mn-cs"/>
          </a:endParaRPr>
        </a:p>
      </dgm:t>
    </dgm:pt>
    <dgm:pt modelId="{A7899FCB-137C-4B5A-AC78-1EE54233848C}" type="sibTrans" cxnId="{4CC9CF6A-FE30-4575-B0E2-7A0247765120}">
      <dgm:prSet/>
      <dgm:spPr/>
      <dgm:t>
        <a:bodyPr/>
        <a:lstStyle/>
        <a:p>
          <a:endParaRPr lang="ru-RU"/>
        </a:p>
      </dgm:t>
    </dgm:pt>
    <dgm:pt modelId="{CAAB5DB1-83BB-404E-B8D0-34092F4D0BF2}" type="parTrans" cxnId="{4CC9CF6A-FE30-4575-B0E2-7A0247765120}">
      <dgm:prSet/>
      <dgm:spPr/>
      <dgm:t>
        <a:bodyPr/>
        <a:lstStyle/>
        <a:p>
          <a:endParaRPr lang="ru-RU"/>
        </a:p>
      </dgm:t>
    </dgm:pt>
    <dgm:pt modelId="{F6894ED4-C510-40F9-8C54-BA9B7AEB27AE}">
      <dgm:prSet/>
      <dgm:spPr/>
      <dgm:t>
        <a:bodyPr/>
        <a:lstStyle/>
        <a:p>
          <a:endParaRPr lang="ru-RU" dirty="0"/>
        </a:p>
      </dgm:t>
    </dgm:pt>
    <dgm:pt modelId="{4020EE79-8294-4CFB-86C1-7734CBA478D4}" type="parTrans" cxnId="{18E66319-2599-4C4C-AF7A-640244FB09FD}">
      <dgm:prSet/>
      <dgm:spPr/>
      <dgm:t>
        <a:bodyPr/>
        <a:lstStyle/>
        <a:p>
          <a:endParaRPr lang="ru-RU"/>
        </a:p>
      </dgm:t>
    </dgm:pt>
    <dgm:pt modelId="{CD663335-44AF-406C-BC9A-4342EBB7525B}" type="sibTrans" cxnId="{18E66319-2599-4C4C-AF7A-640244FB09FD}">
      <dgm:prSet/>
      <dgm:spPr/>
      <dgm:t>
        <a:bodyPr/>
        <a:lstStyle/>
        <a:p>
          <a:endParaRPr lang="ru-RU"/>
        </a:p>
      </dgm:t>
    </dgm:pt>
    <dgm:pt modelId="{B91974AB-EFCD-4C71-8D40-52F11CA18D7B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Общее количество получателей муниципальной поддержки в отчетном году составило 395 ед., что на 206 ед. больше показателя 2018 года (189 ед.).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5C8B212-0C0D-4D1B-A958-06D8BE214225}" type="parTrans" cxnId="{1BF24C07-4923-4AE5-98DE-184E9451CDC5}">
      <dgm:prSet/>
      <dgm:spPr/>
      <dgm:t>
        <a:bodyPr/>
        <a:lstStyle/>
        <a:p>
          <a:endParaRPr lang="ru-RU"/>
        </a:p>
      </dgm:t>
    </dgm:pt>
    <dgm:pt modelId="{BFC592E3-5E16-4288-A11E-79AF81930E79}" type="sibTrans" cxnId="{1BF24C07-4923-4AE5-98DE-184E9451CDC5}">
      <dgm:prSet/>
      <dgm:spPr/>
      <dgm:t>
        <a:bodyPr/>
        <a:lstStyle/>
        <a:p>
          <a:endParaRPr lang="ru-RU"/>
        </a:p>
      </dgm:t>
    </dgm:pt>
    <dgm:pt modelId="{47FECAB3-5109-4F58-80D1-0EE0DAEA832F}" type="pres">
      <dgm:prSet presAssocID="{FD91A5D2-AC9D-4E50-B678-7A4AE3D089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080CD3-75C0-4CDE-BAA9-B0EE10FB2B4F}" type="pres">
      <dgm:prSet presAssocID="{9A46BD50-0330-460B-B383-99AE4364B35B}" presName="composite" presStyleCnt="0"/>
      <dgm:spPr/>
      <dgm:t>
        <a:bodyPr/>
        <a:lstStyle/>
        <a:p>
          <a:endParaRPr lang="ru-RU"/>
        </a:p>
      </dgm:t>
    </dgm:pt>
    <dgm:pt modelId="{7135DB6C-75C4-4737-8ECB-450C86ED8CDF}" type="pres">
      <dgm:prSet presAssocID="{9A46BD50-0330-460B-B383-99AE4364B35B}" presName="parentText" presStyleLbl="alignNode1" presStyleIdx="0" presStyleCnt="5" custAng="10800000" custLinFactNeighborX="-2169" custLinFactNeighborY="-6908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DEE273B9-2F48-427A-9578-70E83D49A66E}" type="pres">
      <dgm:prSet presAssocID="{9A46BD50-0330-460B-B383-99AE4364B35B}" presName="descendantText" presStyleLbl="alignAcc1" presStyleIdx="0" presStyleCnt="5" custScaleX="100357" custScaleY="126783" custLinFactNeighborX="3336" custLinFactNeighborY="14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631EE-4BAF-488B-9E2B-630FD9CBEDB8}" type="pres">
      <dgm:prSet presAssocID="{53BA530E-56A8-46C8-BDC9-200A4BF05709}" presName="sp" presStyleCnt="0"/>
      <dgm:spPr/>
      <dgm:t>
        <a:bodyPr/>
        <a:lstStyle/>
        <a:p>
          <a:endParaRPr lang="ru-RU"/>
        </a:p>
      </dgm:t>
    </dgm:pt>
    <dgm:pt modelId="{F2E6AAA2-F89E-4DC8-80A1-16D3C09339B1}" type="pres">
      <dgm:prSet presAssocID="{F6894ED4-C510-40F9-8C54-BA9B7AEB27AE}" presName="composite" presStyleCnt="0"/>
      <dgm:spPr/>
    </dgm:pt>
    <dgm:pt modelId="{8CFED9D6-FC7B-4A8F-9311-16CEB0AF8B61}" type="pres">
      <dgm:prSet presAssocID="{F6894ED4-C510-40F9-8C54-BA9B7AEB27AE}" presName="parentText" presStyleLbl="alignNode1" presStyleIdx="1" presStyleCnt="5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C5640-3051-482C-9D10-23FAAE15EFA9}" type="pres">
      <dgm:prSet presAssocID="{F6894ED4-C510-40F9-8C54-BA9B7AEB27AE}" presName="descendantText" presStyleLbl="alignAcc1" presStyleIdx="1" presStyleCnt="5" custScaleY="117025" custLinFactNeighborX="1472" custLinFactNeighborY="14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E0707-C2A5-4C9A-9A54-D59871F901FE}" type="pres">
      <dgm:prSet presAssocID="{CD663335-44AF-406C-BC9A-4342EBB7525B}" presName="sp" presStyleCnt="0"/>
      <dgm:spPr/>
    </dgm:pt>
    <dgm:pt modelId="{EF7EB533-E8AD-4850-85A2-705116E8C10E}" type="pres">
      <dgm:prSet presAssocID="{A7EE3652-ECC0-41F7-A58C-2AB95D0E2D45}" presName="composite" presStyleCnt="0"/>
      <dgm:spPr/>
      <dgm:t>
        <a:bodyPr/>
        <a:lstStyle/>
        <a:p>
          <a:endParaRPr lang="ru-RU"/>
        </a:p>
      </dgm:t>
    </dgm:pt>
    <dgm:pt modelId="{312C5A08-8272-4802-B402-1B1DFDB1A2E7}" type="pres">
      <dgm:prSet presAssocID="{A7EE3652-ECC0-41F7-A58C-2AB95D0E2D45}" presName="parentText" presStyleLbl="alignNode1" presStyleIdx="2" presStyleCnt="5" custAng="10800000" custLinFactNeighborX="-465" custLinFactNeighborY="-217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09CB40E0-F2C0-418B-BE46-6CAE759FA35D}" type="pres">
      <dgm:prSet presAssocID="{A7EE3652-ECC0-41F7-A58C-2AB95D0E2D45}" presName="descendantText" presStyleLbl="alignAcc1" presStyleIdx="2" presStyleCnt="5" custScaleY="138331" custLinFactNeighborX="835" custLinFactNeighborY="424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64ABE0A6-1BA9-48C3-A112-88BE3FEA125F}" type="pres">
      <dgm:prSet presAssocID="{68884D94-0B32-4A8D-8E9C-62CBFF6822D4}" presName="sp" presStyleCnt="0"/>
      <dgm:spPr/>
      <dgm:t>
        <a:bodyPr/>
        <a:lstStyle/>
        <a:p>
          <a:endParaRPr lang="ru-RU"/>
        </a:p>
      </dgm:t>
    </dgm:pt>
    <dgm:pt modelId="{CFF821D6-612F-41BA-BBC1-6BC9B197CD6E}" type="pres">
      <dgm:prSet presAssocID="{8FF43C5D-7900-44D3-8C3B-1F2A12FDAE99}" presName="composite" presStyleCnt="0"/>
      <dgm:spPr/>
      <dgm:t>
        <a:bodyPr/>
        <a:lstStyle/>
        <a:p>
          <a:endParaRPr lang="ru-RU"/>
        </a:p>
      </dgm:t>
    </dgm:pt>
    <dgm:pt modelId="{D87409DD-B605-4143-AC40-A25FF2019C02}" type="pres">
      <dgm:prSet presAssocID="{8FF43C5D-7900-44D3-8C3B-1F2A12FDAE99}" presName="parentText" presStyleLbl="alignNode1" presStyleIdx="3" presStyleCnt="5" custAng="10800000" custLinFactNeighborX="6537" custLinFactNeighborY="-468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09B72F83-8C38-488A-BD84-B7B62231A3FF}" type="pres">
      <dgm:prSet presAssocID="{8FF43C5D-7900-44D3-8C3B-1F2A12FDAE99}" presName="descendantText" presStyleLbl="alignAcc1" presStyleIdx="3" presStyleCnt="5" custScaleX="98387" custScaleY="164982" custLinFactNeighborX="1877" custLinFactNeighborY="1917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366550DD-7B93-473B-BE89-DFF916E343E5}" type="pres">
      <dgm:prSet presAssocID="{A7899FCB-137C-4B5A-AC78-1EE54233848C}" presName="sp" presStyleCnt="0"/>
      <dgm:spPr/>
      <dgm:t>
        <a:bodyPr/>
        <a:lstStyle/>
        <a:p>
          <a:endParaRPr lang="ru-RU"/>
        </a:p>
      </dgm:t>
    </dgm:pt>
    <dgm:pt modelId="{ECCE371B-184A-4755-81D2-EDA5AD9D028F}" type="pres">
      <dgm:prSet presAssocID="{9A19F698-E659-497C-852E-F65E6FA34DB3}" presName="composite" presStyleCnt="0"/>
      <dgm:spPr/>
      <dgm:t>
        <a:bodyPr/>
        <a:lstStyle/>
        <a:p>
          <a:endParaRPr lang="ru-RU"/>
        </a:p>
      </dgm:t>
    </dgm:pt>
    <dgm:pt modelId="{C3828AF8-2EEE-4B28-9B0E-1C5D9DB6B94B}" type="pres">
      <dgm:prSet presAssocID="{9A19F698-E659-497C-852E-F65E6FA34DB3}" presName="parentText" presStyleLbl="alignNode1" presStyleIdx="4" presStyleCnt="5" custAng="10800000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2C187EBD-5616-43C1-8C6A-EB988C44FEE0}" type="pres">
      <dgm:prSet presAssocID="{9A19F698-E659-497C-852E-F65E6FA34DB3}" presName="descendantText" presStyleLbl="alignAcc1" presStyleIdx="4" presStyleCnt="5" custScaleX="99242" custScaleY="147503" custLinFactNeighborX="2413" custLinFactNeighborY="70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AC887-8A43-4AEF-A7E2-50FC1B94B8C2}" type="presOf" srcId="{8FF43C5D-7900-44D3-8C3B-1F2A12FDAE99}" destId="{D87409DD-B605-4143-AC40-A25FF2019C02}" srcOrd="0" destOrd="0" presId="urn:microsoft.com/office/officeart/2005/8/layout/chevron2"/>
    <dgm:cxn modelId="{D9E4A984-B849-410D-8E8F-9449F564DF1D}" type="presOf" srcId="{9A19F698-E659-497C-852E-F65E6FA34DB3}" destId="{C3828AF8-2EEE-4B28-9B0E-1C5D9DB6B94B}" srcOrd="0" destOrd="0" presId="urn:microsoft.com/office/officeart/2005/8/layout/chevron2"/>
    <dgm:cxn modelId="{1E6BA63E-BB2D-4208-869E-8363EE491B1A}" type="presOf" srcId="{B91974AB-EFCD-4C71-8D40-52F11CA18D7B}" destId="{0B5C5640-3051-482C-9D10-23FAAE15EFA9}" srcOrd="0" destOrd="0" presId="urn:microsoft.com/office/officeart/2005/8/layout/chevron2"/>
    <dgm:cxn modelId="{1BF24C07-4923-4AE5-98DE-184E9451CDC5}" srcId="{F6894ED4-C510-40F9-8C54-BA9B7AEB27AE}" destId="{B91974AB-EFCD-4C71-8D40-52F11CA18D7B}" srcOrd="0" destOrd="0" parTransId="{95C8B212-0C0D-4D1B-A958-06D8BE214225}" sibTransId="{BFC592E3-5E16-4288-A11E-79AF81930E79}"/>
    <dgm:cxn modelId="{93EEC168-694B-4182-A36B-C77B43A5E926}" srcId="{8FF43C5D-7900-44D3-8C3B-1F2A12FDAE99}" destId="{03F608AF-28BF-4D66-A3CC-AB2785D369D9}" srcOrd="0" destOrd="0" parTransId="{898C0A65-5547-45CC-94F9-E70BE789B429}" sibTransId="{9F7CDECA-5F11-4785-B520-3254A5089C1A}"/>
    <dgm:cxn modelId="{29C8135D-90DD-4EC0-B923-B6CFF9186D8F}" type="presOf" srcId="{D8BCE6EB-4079-481D-B82A-21BB1F448A48}" destId="{2C187EBD-5616-43C1-8C6A-EB988C44FEE0}" srcOrd="0" destOrd="0" presId="urn:microsoft.com/office/officeart/2005/8/layout/chevron2"/>
    <dgm:cxn modelId="{89392FC8-BD5E-4453-9D84-75486AFB9286}" srcId="{9A19F698-E659-497C-852E-F65E6FA34DB3}" destId="{D8BCE6EB-4079-481D-B82A-21BB1F448A48}" srcOrd="0" destOrd="0" parTransId="{2B88CE12-C811-4307-8387-BD409821E03F}" sibTransId="{9557B401-709A-46CB-9762-0D74776E8430}"/>
    <dgm:cxn modelId="{BB4EFE9D-B480-4A4D-BC3C-0C3FC82782C8}" srcId="{9A46BD50-0330-460B-B383-99AE4364B35B}" destId="{B2629F41-4FA7-42E9-88FC-F84A5A35524E}" srcOrd="0" destOrd="0" parTransId="{71DD6839-9EC2-49D1-9D84-559AAF027B8F}" sibTransId="{BED0FAED-9DB5-43E3-8AE9-B216F1881376}"/>
    <dgm:cxn modelId="{4CC9CF6A-FE30-4575-B0E2-7A0247765120}" srcId="{FD91A5D2-AC9D-4E50-B678-7A4AE3D08939}" destId="{8FF43C5D-7900-44D3-8C3B-1F2A12FDAE99}" srcOrd="3" destOrd="0" parTransId="{CAAB5DB1-83BB-404E-B8D0-34092F4D0BF2}" sibTransId="{A7899FCB-137C-4B5A-AC78-1EE54233848C}"/>
    <dgm:cxn modelId="{8EACA6EF-C3E3-444A-A213-12F5CB08AFC3}" srcId="{FD91A5D2-AC9D-4E50-B678-7A4AE3D08939}" destId="{9A46BD50-0330-460B-B383-99AE4364B35B}" srcOrd="0" destOrd="0" parTransId="{BD948843-F8D0-4B75-AB5C-0377D639CD4D}" sibTransId="{53BA530E-56A8-46C8-BDC9-200A4BF05709}"/>
    <dgm:cxn modelId="{D595B97C-5F7D-41FF-8D3C-297C4E752E13}" type="presOf" srcId="{F6894ED4-C510-40F9-8C54-BA9B7AEB27AE}" destId="{8CFED9D6-FC7B-4A8F-9311-16CEB0AF8B61}" srcOrd="0" destOrd="0" presId="urn:microsoft.com/office/officeart/2005/8/layout/chevron2"/>
    <dgm:cxn modelId="{82C9DA5D-1076-4C54-82AD-D64372EFC487}" type="presOf" srcId="{B2629F41-4FA7-42E9-88FC-F84A5A35524E}" destId="{DEE273B9-2F48-427A-9578-70E83D49A66E}" srcOrd="0" destOrd="0" presId="urn:microsoft.com/office/officeart/2005/8/layout/chevron2"/>
    <dgm:cxn modelId="{74EE07BA-D94E-45B4-B9D7-A1C91481E9EE}" type="presOf" srcId="{A7EE3652-ECC0-41F7-A58C-2AB95D0E2D45}" destId="{312C5A08-8272-4802-B402-1B1DFDB1A2E7}" srcOrd="0" destOrd="0" presId="urn:microsoft.com/office/officeart/2005/8/layout/chevron2"/>
    <dgm:cxn modelId="{380AC40E-4716-4F0A-B53B-0917D5580D52}" srcId="{A7EE3652-ECC0-41F7-A58C-2AB95D0E2D45}" destId="{75F2B674-388C-4805-822D-7BDF53913999}" srcOrd="0" destOrd="0" parTransId="{F90CDB75-5C28-4926-9D96-842A419CEFDE}" sibTransId="{740865FD-69CB-4B6F-996D-E77E8197E907}"/>
    <dgm:cxn modelId="{AE1E7FE2-B927-414A-BA99-530724088E69}" type="presOf" srcId="{9A46BD50-0330-460B-B383-99AE4364B35B}" destId="{7135DB6C-75C4-4737-8ECB-450C86ED8CDF}" srcOrd="0" destOrd="0" presId="urn:microsoft.com/office/officeart/2005/8/layout/chevron2"/>
    <dgm:cxn modelId="{9C93C3B4-3582-49D1-BD72-DD0B9FA11131}" type="presOf" srcId="{FD91A5D2-AC9D-4E50-B678-7A4AE3D08939}" destId="{47FECAB3-5109-4F58-80D1-0EE0DAEA832F}" srcOrd="0" destOrd="0" presId="urn:microsoft.com/office/officeart/2005/8/layout/chevron2"/>
    <dgm:cxn modelId="{0D52CA2A-D9AE-44CC-A4EF-D227394379AF}" type="presOf" srcId="{03F608AF-28BF-4D66-A3CC-AB2785D369D9}" destId="{09B72F83-8C38-488A-BD84-B7B62231A3FF}" srcOrd="0" destOrd="0" presId="urn:microsoft.com/office/officeart/2005/8/layout/chevron2"/>
    <dgm:cxn modelId="{80032AB9-C55C-40F7-B8DB-366CC5CECEAC}" type="presOf" srcId="{75F2B674-388C-4805-822D-7BDF53913999}" destId="{09CB40E0-F2C0-418B-BE46-6CAE759FA35D}" srcOrd="0" destOrd="0" presId="urn:microsoft.com/office/officeart/2005/8/layout/chevron2"/>
    <dgm:cxn modelId="{1639A869-7B7C-4B05-9126-EE117CD478B7}" srcId="{FD91A5D2-AC9D-4E50-B678-7A4AE3D08939}" destId="{A7EE3652-ECC0-41F7-A58C-2AB95D0E2D45}" srcOrd="2" destOrd="0" parTransId="{75905A05-29B8-4611-AF9E-905EEF03BBB0}" sibTransId="{68884D94-0B32-4A8D-8E9C-62CBFF6822D4}"/>
    <dgm:cxn modelId="{18E66319-2599-4C4C-AF7A-640244FB09FD}" srcId="{FD91A5D2-AC9D-4E50-B678-7A4AE3D08939}" destId="{F6894ED4-C510-40F9-8C54-BA9B7AEB27AE}" srcOrd="1" destOrd="0" parTransId="{4020EE79-8294-4CFB-86C1-7734CBA478D4}" sibTransId="{CD663335-44AF-406C-BC9A-4342EBB7525B}"/>
    <dgm:cxn modelId="{F7CC19B1-DCF2-499B-89F9-3F0413AE2ACB}" srcId="{FD91A5D2-AC9D-4E50-B678-7A4AE3D08939}" destId="{9A19F698-E659-497C-852E-F65E6FA34DB3}" srcOrd="4" destOrd="0" parTransId="{652ACF93-5B6B-4F3E-93CE-8AC1D04E2CD8}" sibTransId="{B350C03D-4041-40C5-BEE9-17754C7A6D07}"/>
    <dgm:cxn modelId="{154C0B9C-5AE8-44B0-A9FA-27F5A8A70318}" type="presParOf" srcId="{47FECAB3-5109-4F58-80D1-0EE0DAEA832F}" destId="{C9080CD3-75C0-4CDE-BAA9-B0EE10FB2B4F}" srcOrd="0" destOrd="0" presId="urn:microsoft.com/office/officeart/2005/8/layout/chevron2"/>
    <dgm:cxn modelId="{0FC26578-DE64-4FEF-9103-DF4B7A645CE6}" type="presParOf" srcId="{C9080CD3-75C0-4CDE-BAA9-B0EE10FB2B4F}" destId="{7135DB6C-75C4-4737-8ECB-450C86ED8CDF}" srcOrd="0" destOrd="0" presId="urn:microsoft.com/office/officeart/2005/8/layout/chevron2"/>
    <dgm:cxn modelId="{F1E4E50A-7057-45F3-AD42-4D4760297937}" type="presParOf" srcId="{C9080CD3-75C0-4CDE-BAA9-B0EE10FB2B4F}" destId="{DEE273B9-2F48-427A-9578-70E83D49A66E}" srcOrd="1" destOrd="0" presId="urn:microsoft.com/office/officeart/2005/8/layout/chevron2"/>
    <dgm:cxn modelId="{7E8CA3E0-748C-4B5C-B321-84C0AC472DB1}" type="presParOf" srcId="{47FECAB3-5109-4F58-80D1-0EE0DAEA832F}" destId="{C1B631EE-4BAF-488B-9E2B-630FD9CBEDB8}" srcOrd="1" destOrd="0" presId="urn:microsoft.com/office/officeart/2005/8/layout/chevron2"/>
    <dgm:cxn modelId="{16549A58-7C7B-4809-89F9-EB9EFC0708A4}" type="presParOf" srcId="{47FECAB3-5109-4F58-80D1-0EE0DAEA832F}" destId="{F2E6AAA2-F89E-4DC8-80A1-16D3C09339B1}" srcOrd="2" destOrd="0" presId="urn:microsoft.com/office/officeart/2005/8/layout/chevron2"/>
    <dgm:cxn modelId="{9D0C305B-DC31-401F-AA01-6BCBF9A97C52}" type="presParOf" srcId="{F2E6AAA2-F89E-4DC8-80A1-16D3C09339B1}" destId="{8CFED9D6-FC7B-4A8F-9311-16CEB0AF8B61}" srcOrd="0" destOrd="0" presId="urn:microsoft.com/office/officeart/2005/8/layout/chevron2"/>
    <dgm:cxn modelId="{73AFA93F-6D77-4437-86B6-01181771F0F7}" type="presParOf" srcId="{F2E6AAA2-F89E-4DC8-80A1-16D3C09339B1}" destId="{0B5C5640-3051-482C-9D10-23FAAE15EFA9}" srcOrd="1" destOrd="0" presId="urn:microsoft.com/office/officeart/2005/8/layout/chevron2"/>
    <dgm:cxn modelId="{128B7F4A-B9E0-4D55-BED7-87368E2923D2}" type="presParOf" srcId="{47FECAB3-5109-4F58-80D1-0EE0DAEA832F}" destId="{413E0707-C2A5-4C9A-9A54-D59871F901FE}" srcOrd="3" destOrd="0" presId="urn:microsoft.com/office/officeart/2005/8/layout/chevron2"/>
    <dgm:cxn modelId="{C2619AAD-4F56-4E2B-9E66-2A765F1FF6C1}" type="presParOf" srcId="{47FECAB3-5109-4F58-80D1-0EE0DAEA832F}" destId="{EF7EB533-E8AD-4850-85A2-705116E8C10E}" srcOrd="4" destOrd="0" presId="urn:microsoft.com/office/officeart/2005/8/layout/chevron2"/>
    <dgm:cxn modelId="{5B116DB8-3FB9-4607-96BA-6DA5D4EB576A}" type="presParOf" srcId="{EF7EB533-E8AD-4850-85A2-705116E8C10E}" destId="{312C5A08-8272-4802-B402-1B1DFDB1A2E7}" srcOrd="0" destOrd="0" presId="urn:microsoft.com/office/officeart/2005/8/layout/chevron2"/>
    <dgm:cxn modelId="{F2D70B42-1F68-4A6A-A3D6-22E3B9F493FC}" type="presParOf" srcId="{EF7EB533-E8AD-4850-85A2-705116E8C10E}" destId="{09CB40E0-F2C0-418B-BE46-6CAE759FA35D}" srcOrd="1" destOrd="0" presId="urn:microsoft.com/office/officeart/2005/8/layout/chevron2"/>
    <dgm:cxn modelId="{E67B788B-F479-4894-BCDF-563D3918BAF9}" type="presParOf" srcId="{47FECAB3-5109-4F58-80D1-0EE0DAEA832F}" destId="{64ABE0A6-1BA9-48C3-A112-88BE3FEA125F}" srcOrd="5" destOrd="0" presId="urn:microsoft.com/office/officeart/2005/8/layout/chevron2"/>
    <dgm:cxn modelId="{922F9846-110A-4EBB-BBF6-5CE137793D61}" type="presParOf" srcId="{47FECAB3-5109-4F58-80D1-0EE0DAEA832F}" destId="{CFF821D6-612F-41BA-BBC1-6BC9B197CD6E}" srcOrd="6" destOrd="0" presId="urn:microsoft.com/office/officeart/2005/8/layout/chevron2"/>
    <dgm:cxn modelId="{DC77D857-C6FF-42A0-98FB-BE295E71BB51}" type="presParOf" srcId="{CFF821D6-612F-41BA-BBC1-6BC9B197CD6E}" destId="{D87409DD-B605-4143-AC40-A25FF2019C02}" srcOrd="0" destOrd="0" presId="urn:microsoft.com/office/officeart/2005/8/layout/chevron2"/>
    <dgm:cxn modelId="{58660839-3787-4FBF-AD6D-A9B753227655}" type="presParOf" srcId="{CFF821D6-612F-41BA-BBC1-6BC9B197CD6E}" destId="{09B72F83-8C38-488A-BD84-B7B62231A3FF}" srcOrd="1" destOrd="0" presId="urn:microsoft.com/office/officeart/2005/8/layout/chevron2"/>
    <dgm:cxn modelId="{9209D78D-9661-4323-BF38-2FCA37BDCFA2}" type="presParOf" srcId="{47FECAB3-5109-4F58-80D1-0EE0DAEA832F}" destId="{366550DD-7B93-473B-BE89-DFF916E343E5}" srcOrd="7" destOrd="0" presId="urn:microsoft.com/office/officeart/2005/8/layout/chevron2"/>
    <dgm:cxn modelId="{9BAD6247-13B4-45F8-A0F6-41E4FECBCE6D}" type="presParOf" srcId="{47FECAB3-5109-4F58-80D1-0EE0DAEA832F}" destId="{ECCE371B-184A-4755-81D2-EDA5AD9D028F}" srcOrd="8" destOrd="0" presId="urn:microsoft.com/office/officeart/2005/8/layout/chevron2"/>
    <dgm:cxn modelId="{1EE31B28-A726-405E-8C7F-B5066FAF8C49}" type="presParOf" srcId="{ECCE371B-184A-4755-81D2-EDA5AD9D028F}" destId="{C3828AF8-2EEE-4B28-9B0E-1C5D9DB6B94B}" srcOrd="0" destOrd="0" presId="urn:microsoft.com/office/officeart/2005/8/layout/chevron2"/>
    <dgm:cxn modelId="{3E809219-C4A7-4103-B55F-8C30A0D837E4}" type="presParOf" srcId="{ECCE371B-184A-4755-81D2-EDA5AD9D028F}" destId="{2C187EBD-5616-43C1-8C6A-EB988C44FE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C17A2-35AB-43D3-B336-B8B8B74AD1A8}">
      <dsp:nvSpPr>
        <dsp:cNvPr id="0" name=""/>
        <dsp:cNvSpPr/>
      </dsp:nvSpPr>
      <dsp:spPr>
        <a:xfrm flipH="1">
          <a:off x="3253078" y="167249"/>
          <a:ext cx="2947744" cy="1269541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1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100000"/>
              </a:schemeClr>
            </a:gs>
            <a:gs pos="100000">
              <a:schemeClr val="accent1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00B4C9B7-62AB-4C99-9D46-FD914C48E6CE}">
      <dsp:nvSpPr>
        <dsp:cNvPr id="0" name=""/>
        <dsp:cNvSpPr/>
      </dsp:nvSpPr>
      <dsp:spPr>
        <a:xfrm>
          <a:off x="2240254" y="684610"/>
          <a:ext cx="88860" cy="88860"/>
        </a:xfrm>
        <a:prstGeom prst="ellipse">
          <a:avLst/>
        </a:prstGeom>
        <a:solidFill>
          <a:schemeClr val="bg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9FFCC-CA05-4A8B-ADBD-FBA03F3B2116}">
      <dsp:nvSpPr>
        <dsp:cNvPr id="0" name=""/>
        <dsp:cNvSpPr/>
      </dsp:nvSpPr>
      <dsp:spPr>
        <a:xfrm>
          <a:off x="864095" y="651531"/>
          <a:ext cx="2130336" cy="62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8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2018 год: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11 объектов</a:t>
          </a:r>
          <a:endParaRPr lang="ru-RU" sz="1600" b="1" kern="1200" dirty="0"/>
        </a:p>
      </dsp:txBody>
      <dsp:txXfrm>
        <a:off x="864095" y="651531"/>
        <a:ext cx="2130336" cy="627805"/>
      </dsp:txXfrm>
    </dsp:sp>
    <dsp:sp modelId="{FEE79C4D-2B3C-43EE-A4EF-8A897CEAF5A2}">
      <dsp:nvSpPr>
        <dsp:cNvPr id="0" name=""/>
        <dsp:cNvSpPr/>
      </dsp:nvSpPr>
      <dsp:spPr>
        <a:xfrm>
          <a:off x="2240254" y="342443"/>
          <a:ext cx="152331" cy="152331"/>
        </a:xfrm>
        <a:prstGeom prst="ellipse">
          <a:avLst/>
        </a:prstGeom>
        <a:solidFill>
          <a:schemeClr val="bg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B4142-81A9-47AB-B7C1-B3100DBAD709}">
      <dsp:nvSpPr>
        <dsp:cNvPr id="0" name=""/>
        <dsp:cNvSpPr/>
      </dsp:nvSpPr>
      <dsp:spPr>
        <a:xfrm>
          <a:off x="865480" y="0"/>
          <a:ext cx="1793650" cy="495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1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2019 год: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14 объектов</a:t>
          </a:r>
          <a:endParaRPr lang="ru-RU" sz="1600" b="1" kern="1200" dirty="0"/>
        </a:p>
      </dsp:txBody>
      <dsp:txXfrm>
        <a:off x="865480" y="0"/>
        <a:ext cx="1793650" cy="495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5DB6C-75C4-4737-8ECB-450C86ED8CDF}">
      <dsp:nvSpPr>
        <dsp:cNvPr id="0" name=""/>
        <dsp:cNvSpPr/>
      </dsp:nvSpPr>
      <dsp:spPr>
        <a:xfrm rot="16200000">
          <a:off x="-150752" y="199482"/>
          <a:ext cx="966399" cy="676479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>
            <a:latin typeface="Calibri"/>
            <a:ea typeface="+mn-ea"/>
            <a:cs typeface="+mn-cs"/>
          </a:endParaRPr>
        </a:p>
      </dsp:txBody>
      <dsp:txXfrm rot="-5400000">
        <a:off x="-5791" y="392760"/>
        <a:ext cx="676479" cy="289920"/>
      </dsp:txXfrm>
    </dsp:sp>
    <dsp:sp modelId="{DEE273B9-2F48-427A-9578-70E83D49A66E}">
      <dsp:nvSpPr>
        <dsp:cNvPr id="0" name=""/>
        <dsp:cNvSpPr/>
      </dsp:nvSpPr>
      <dsp:spPr>
        <a:xfrm rot="5400000">
          <a:off x="3517742" y="-2731030"/>
          <a:ext cx="796399" cy="6513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Количество субъектов малого и среднего предпринимательства на 1 тыс. человек населения –  с 30,0 в 2018 году  до 31,7 в отчетном периоде</a:t>
          </a:r>
        </a:p>
      </dsp:txBody>
      <dsp:txXfrm rot="-5400000">
        <a:off x="659102" y="166487"/>
        <a:ext cx="6474804" cy="718645"/>
      </dsp:txXfrm>
    </dsp:sp>
    <dsp:sp modelId="{8CFED9D6-FC7B-4A8F-9311-16CEB0AF8B61}">
      <dsp:nvSpPr>
        <dsp:cNvPr id="0" name=""/>
        <dsp:cNvSpPr/>
      </dsp:nvSpPr>
      <dsp:spPr>
        <a:xfrm rot="16200000">
          <a:off x="-150752" y="1184856"/>
          <a:ext cx="966399" cy="676479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50000"/>
                <a:hueOff val="144575"/>
                <a:satOff val="-3024"/>
                <a:lumOff val="16825"/>
                <a:alphaOff val="0"/>
                <a:shade val="10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-5791" y="1378135"/>
        <a:ext cx="676479" cy="289920"/>
      </dsp:txXfrm>
    </dsp:sp>
    <dsp:sp modelId="{0B5C5640-3051-482C-9D10-23FAAE15EFA9}">
      <dsp:nvSpPr>
        <dsp:cNvPr id="0" name=""/>
        <dsp:cNvSpPr/>
      </dsp:nvSpPr>
      <dsp:spPr>
        <a:xfrm rot="5400000">
          <a:off x="3554182" y="-1800271"/>
          <a:ext cx="735103" cy="6490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Общее количество получателей муниципальной поддержки в отчетном году составило 395 ед., что на 206 ед. больше показателя 2018 года (189 ед.).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76479" y="1113317"/>
        <a:ext cx="6454625" cy="663333"/>
      </dsp:txXfrm>
    </dsp:sp>
    <dsp:sp modelId="{312C5A08-8272-4802-B402-1B1DFDB1A2E7}">
      <dsp:nvSpPr>
        <dsp:cNvPr id="0" name=""/>
        <dsp:cNvSpPr/>
      </dsp:nvSpPr>
      <dsp:spPr>
        <a:xfrm rot="16200000">
          <a:off x="-150752" y="2149350"/>
          <a:ext cx="966399" cy="676479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89150"/>
                <a:satOff val="-6048"/>
                <a:lumOff val="3365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50000"/>
                <a:hueOff val="289150"/>
                <a:satOff val="-6048"/>
                <a:lumOff val="33650"/>
                <a:alphaOff val="0"/>
                <a:shade val="100000"/>
              </a:schemeClr>
            </a:gs>
            <a:gs pos="100000">
              <a:schemeClr val="accent1">
                <a:shade val="50000"/>
                <a:hueOff val="289150"/>
                <a:satOff val="-6048"/>
                <a:lumOff val="3365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>
            <a:latin typeface="Calibri"/>
            <a:ea typeface="+mn-ea"/>
            <a:cs typeface="+mn-cs"/>
          </a:endParaRPr>
        </a:p>
      </dsp:txBody>
      <dsp:txXfrm rot="-5400000">
        <a:off x="-5791" y="2342629"/>
        <a:ext cx="676479" cy="289920"/>
      </dsp:txXfrm>
    </dsp:sp>
    <dsp:sp modelId="{09CB40E0-F2C0-418B-BE46-6CAE759FA35D}">
      <dsp:nvSpPr>
        <dsp:cNvPr id="0" name=""/>
        <dsp:cNvSpPr/>
      </dsp:nvSpPr>
      <dsp:spPr>
        <a:xfrm rot="5400000">
          <a:off x="3487265" y="-879081"/>
          <a:ext cx="868939" cy="6490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289150"/>
              <a:satOff val="-6048"/>
              <a:lumOff val="3365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исполнен плановый показатель дорожной карты Тульской области по реализации целевой модели «Поддержка малого и среднего предпринимательства» - общее количество нестационарных торговых объектов (круглогодичного размещения) на территории </a:t>
          </a:r>
          <a:r>
            <a:rPr lang="ru-RU" sz="1200" b="1" kern="1200" dirty="0" err="1" smtClean="0">
              <a:latin typeface="Times New Roman" pitchFamily="18" charset="0"/>
              <a:cs typeface="Times New Roman" pitchFamily="18" charset="0"/>
            </a:rPr>
            <a:t>Щекинского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района составляет 215 объектов (плановый показатель  в 2019 году по Тульской области - 20, достигнутое значение – 20,5)</a:t>
          </a:r>
          <a:endParaRPr lang="ru-RU" sz="12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676480" y="1974122"/>
        <a:ext cx="6448092" cy="784103"/>
      </dsp:txXfrm>
    </dsp:sp>
    <dsp:sp modelId="{D87409DD-B605-4143-AC40-A25FF2019C02}">
      <dsp:nvSpPr>
        <dsp:cNvPr id="0" name=""/>
        <dsp:cNvSpPr/>
      </dsp:nvSpPr>
      <dsp:spPr>
        <a:xfrm rot="16200000">
          <a:off x="-106531" y="3194370"/>
          <a:ext cx="966399" cy="676479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89150"/>
                <a:satOff val="-6048"/>
                <a:lumOff val="3365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50000"/>
                <a:hueOff val="289150"/>
                <a:satOff val="-6048"/>
                <a:lumOff val="33650"/>
                <a:alphaOff val="0"/>
                <a:shade val="100000"/>
              </a:schemeClr>
            </a:gs>
            <a:gs pos="100000">
              <a:schemeClr val="accent1">
                <a:shade val="50000"/>
                <a:hueOff val="289150"/>
                <a:satOff val="-6048"/>
                <a:lumOff val="3365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latin typeface="Calibri"/>
            <a:ea typeface="+mn-ea"/>
            <a:cs typeface="+mn-cs"/>
          </a:endParaRPr>
        </a:p>
      </dsp:txBody>
      <dsp:txXfrm rot="-5400000">
        <a:off x="38430" y="3387649"/>
        <a:ext cx="676479" cy="289920"/>
      </dsp:txXfrm>
    </dsp:sp>
    <dsp:sp modelId="{09B72F83-8C38-488A-BD84-B7B62231A3FF}">
      <dsp:nvSpPr>
        <dsp:cNvPr id="0" name=""/>
        <dsp:cNvSpPr/>
      </dsp:nvSpPr>
      <dsp:spPr>
        <a:xfrm rot="5400000">
          <a:off x="3455905" y="336299"/>
          <a:ext cx="1036349" cy="6385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289150"/>
              <a:satOff val="-6048"/>
              <a:lumOff val="3365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количество вновь зарегистрированных субъектов малого и среднего предпринимательства составило 657 ед., что на 88 ед. больше показателя 2018 года    (569 ед.)</a:t>
          </a:r>
          <a:endParaRPr lang="ru-RU" sz="12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781171" y="3061623"/>
        <a:ext cx="6335228" cy="935169"/>
      </dsp:txXfrm>
    </dsp:sp>
    <dsp:sp modelId="{C3828AF8-2EEE-4B28-9B0E-1C5D9DB6B94B}">
      <dsp:nvSpPr>
        <dsp:cNvPr id="0" name=""/>
        <dsp:cNvSpPr/>
      </dsp:nvSpPr>
      <dsp:spPr>
        <a:xfrm rot="16200000">
          <a:off x="-150752" y="4253966"/>
          <a:ext cx="966399" cy="676479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50000"/>
                <a:hueOff val="144575"/>
                <a:satOff val="-3024"/>
                <a:lumOff val="16825"/>
                <a:alphaOff val="0"/>
                <a:shade val="10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-5791" y="4447245"/>
        <a:ext cx="676479" cy="289920"/>
      </dsp:txXfrm>
    </dsp:sp>
    <dsp:sp modelId="{2C187EBD-5616-43C1-8C6A-EB988C44FEE0}">
      <dsp:nvSpPr>
        <dsp:cNvPr id="0" name=""/>
        <dsp:cNvSpPr/>
      </dsp:nvSpPr>
      <dsp:spPr>
        <a:xfrm rot="5400000">
          <a:off x="3483056" y="1428634"/>
          <a:ext cx="926554" cy="6441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Сумма налоговых поступлений от субъектов малого и среднего предпринимательства  в 2019 году составила 134,2 млн. рублей    (на   10,4   млн. рублей больше, чем в 2018 году   (123,8 млн. рублей)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25678" y="4231244"/>
        <a:ext cx="6396081" cy="836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474" cy="497755"/>
          </a:xfrm>
          <a:prstGeom prst="rect">
            <a:avLst/>
          </a:prstGeom>
        </p:spPr>
        <p:txBody>
          <a:bodyPr vert="horz" lIns="90314" tIns="45157" rIns="90314" bIns="451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132" y="1"/>
            <a:ext cx="2929474" cy="497755"/>
          </a:xfrm>
          <a:prstGeom prst="rect">
            <a:avLst/>
          </a:prstGeom>
        </p:spPr>
        <p:txBody>
          <a:bodyPr vert="horz" lIns="90314" tIns="45157" rIns="90314" bIns="451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BD69ED-1CB6-4B12-AC28-164194BDC2E8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184"/>
            <a:ext cx="2929474" cy="497755"/>
          </a:xfrm>
          <a:prstGeom prst="rect">
            <a:avLst/>
          </a:prstGeom>
        </p:spPr>
        <p:txBody>
          <a:bodyPr vert="horz" lIns="90314" tIns="45157" rIns="90314" bIns="451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132" y="9443184"/>
            <a:ext cx="2929474" cy="497755"/>
          </a:xfrm>
          <a:prstGeom prst="rect">
            <a:avLst/>
          </a:prstGeom>
        </p:spPr>
        <p:txBody>
          <a:bodyPr vert="horz" lIns="90314" tIns="45157" rIns="90314" bIns="451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EA40E8C-5F2C-428D-8CE3-4516069EE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87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4"/>
          </a:xfrm>
          <a:prstGeom prst="rect">
            <a:avLst/>
          </a:prstGeom>
        </p:spPr>
        <p:txBody>
          <a:bodyPr vert="horz" lIns="91300" tIns="45650" rIns="91300" bIns="456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1" y="0"/>
            <a:ext cx="2930574" cy="497604"/>
          </a:xfrm>
          <a:prstGeom prst="rect">
            <a:avLst/>
          </a:prstGeom>
        </p:spPr>
        <p:txBody>
          <a:bodyPr vert="horz" lIns="91300" tIns="45650" rIns="91300" bIns="45650" rtlCol="0"/>
          <a:lstStyle>
            <a:lvl1pPr algn="r">
              <a:defRPr sz="1200"/>
            </a:lvl1pPr>
          </a:lstStyle>
          <a:p>
            <a:fld id="{90BDB343-9BB9-478B-BD52-86A50F9FB10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0" tIns="45650" rIns="91300" bIns="456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3252"/>
            <a:ext cx="5409562" cy="4473654"/>
          </a:xfrm>
          <a:prstGeom prst="rect">
            <a:avLst/>
          </a:prstGeom>
        </p:spPr>
        <p:txBody>
          <a:bodyPr vert="horz" lIns="91300" tIns="45650" rIns="91300" bIns="4565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21"/>
            <a:ext cx="2930574" cy="497604"/>
          </a:xfrm>
          <a:prstGeom prst="rect">
            <a:avLst/>
          </a:prstGeom>
        </p:spPr>
        <p:txBody>
          <a:bodyPr vert="horz" lIns="91300" tIns="45650" rIns="91300" bIns="456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1" y="9443321"/>
            <a:ext cx="2930574" cy="497604"/>
          </a:xfrm>
          <a:prstGeom prst="rect">
            <a:avLst/>
          </a:prstGeom>
        </p:spPr>
        <p:txBody>
          <a:bodyPr vert="horz" lIns="91300" tIns="45650" rIns="91300" bIns="45650" rtlCol="0" anchor="b"/>
          <a:lstStyle>
            <a:lvl1pPr algn="r">
              <a:defRPr sz="1200"/>
            </a:lvl1pPr>
          </a:lstStyle>
          <a:p>
            <a:fld id="{145336BE-D4A8-47D8-91EA-9B14FD7BB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7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6BE-D4A8-47D8-91EA-9B14FD7BBD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7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6C722-2221-4834-9F0E-DD1BC86B18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9C3E-F95E-4203-8AF1-602BE8C8EC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C558-5EF5-40C3-AAA1-8C86FFB63D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86C5-1406-4A94-88C2-2799359AD5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0E7EB-7CBA-4AFE-85ED-67E21335B0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65156-96B8-4DEA-81A1-E63B7D686B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8B24-C701-4271-A1E9-7245BE717E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CD81-5880-4BC4-BC98-C07511F9C0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2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0A14-DB76-482B-B6EE-75D59BC34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C882-09B3-49AF-AD95-1C58EDFA5E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5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B59B-8728-4423-B41D-75F334C346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5268-54E3-4C16-BA06-41E1E41A00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308BF-3AC2-4C51-99A9-96154EB172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BADA0-88CC-4C1F-9015-205B3E7137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8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C939-F808-4A2B-ABCD-0B7BA90293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25DFD-C182-4FE7-93C4-FE84A5AC1C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2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EDBB-04F6-4CDE-88C1-1D6179395E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A9E7D-4782-4997-AA21-7810FE1F5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48CE-1ADD-47B6-AC9C-5E37554C18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4396-87F5-4CBB-8D00-D73DC353B5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B6E4-C63A-4E91-8402-D6FB08CB69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BC032-BA2C-4F4E-AB76-9AF2033306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33D90F-121C-4A06-8729-D25C5BDE57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7E443C-E35A-48AE-9E3B-A932B07FE3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0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2.xm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02624" cy="324036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  реализации муниципальной программы «Развитие малого и среднего предпринимательства в муниципальном образовании </a:t>
            </a: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Щекинский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 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2019 году 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25144"/>
            <a:ext cx="7056784" cy="841648"/>
          </a:xfrm>
        </p:spPr>
        <p:txBody>
          <a:bodyPr/>
          <a:lstStyle/>
          <a:p>
            <a:pPr algn="r"/>
            <a:r>
              <a:rPr lang="ru-RU" sz="2400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экономического развития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Щекинского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9C3E-F95E-4203-8AF1-602BE8C8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РЕЕСТР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 малого и среднего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предпринимательства–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получателей поддержки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5CD81-5880-4BC4-BC98-C07511F9C0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ДОСТИЖЕНИЕ ЦЕЛЕВЫХ ПОКАЗАТЕЛЕЙ ПРОГРАММЫ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PT Astra Serif" pitchFamily="18" charset="-52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101316"/>
              </p:ext>
            </p:extLst>
          </p:nvPr>
        </p:nvGraphicFramePr>
        <p:xfrm>
          <a:off x="539552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5CD81-5880-4BC4-BC98-C07511F9C0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2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ЦЕЛЕВЫЕ ПОКАЗАТЕЛИ 2019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25DFD-C182-4FE7-93C4-FE84A5AC1C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80737249"/>
              </p:ext>
            </p:extLst>
          </p:nvPr>
        </p:nvGraphicFramePr>
        <p:xfrm>
          <a:off x="1639045" y="1196752"/>
          <a:ext cx="716699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6912"/>
            <a:ext cx="161967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14847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31,7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2492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395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3" y="4544700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657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044" y="5573327"/>
            <a:ext cx="77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134,2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35010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215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6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РЕЗУЛЬТАТИВНОСТИ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муниципальной программы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757974"/>
              </p:ext>
            </p:extLst>
          </p:nvPr>
        </p:nvGraphicFramePr>
        <p:xfrm>
          <a:off x="323528" y="980729"/>
          <a:ext cx="8640960" cy="5412098"/>
        </p:xfrm>
        <a:graphic>
          <a:graphicData uri="http://schemas.openxmlformats.org/drawingml/2006/table">
            <a:tbl>
              <a:tblPr/>
              <a:tblGrid>
                <a:gridCol w="5112568"/>
                <a:gridCol w="1008112"/>
                <a:gridCol w="1296144"/>
                <a:gridCol w="1224136"/>
              </a:tblGrid>
              <a:tr h="2753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(индикатора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Плановое значение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Фактическое значение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Планируемое значение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Количество субъектов малого и среднего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предпринимательства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(включая индивидуальных  предпринимателей) в расчете на 1 тыс. человек, ед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28,9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31,7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29,04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Доля среднесписочной численности работников малых и средних предприятий в среднесписочной численности работников всех предприятий и организаций,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проценты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24,92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25,6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24,93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Количество субъектов малого и среднего предпринимательства, которым оказана муниципальная поддержка в рамках муниципальной программы, ед.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395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2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Количество рабочих мест, созданных (сохраненных)  в результате реализации субъектами малого и среднего предпринимательства проектов, получивших муниципальную поддержку в рамках  муниципальной программы,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Количество вновь зарегистрированных субъектов малого и среднего предпринимательства,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657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3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 «рождаемости» субъектов малого и среднего предпринимательства (количество вновь зарегистрированных субъектов малого и среднего предпринимательства на 1 тысячу существующих субъектов малого и среднего предпринимательства), ед.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7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Оборот субъектов малого и среднего предпринимательства в постоянных ценах по отношению к показателю 2014 года, проценты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Оборот в расчете на одного работника субъекта малого и среднего предпринимательства в постоянных ценах по отношению к показателю 2014 года, проценты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обрабатывающей промышленности в обороте субъектов малого и среднего предпринимательства (без учета индивидуальных предпринимателей, проценты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9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работников субъектов предпринимательства, руб.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20272,0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налоговых   поступлений от субъектов малого и среднего предпринимательства в консолидированный  бюджет муниципального образования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Щёкинский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134,2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100,5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9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посетителей официального Портала муниципального образования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Щекинский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58000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138909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60000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Количество нестационарных торговых объектов круглогодичного размещения и мобильных торговых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объектов,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заключенных контрактов с субъектами малого предпринимательства по процедурам торгов и запросов котировок, проведенным для субъектов малого предпринимательства в контрактной системе в сфере закупок товаров, работ, услуг для обеспечения  муниципальных нужд, в общей стоимости заключенных  муниципальных контрактов в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Щекинском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район, проценты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граждан, планирующих открыть собственный бизнес в течение ближайших трех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лет, проценты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объектов в перечнях муниципального имущества, предназначенного для субъектов малого и среднего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предпринимательства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5CD81-5880-4BC4-BC98-C07511F9C0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РЕЗУЛЬТАТИВНОСТИ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муниципальной программы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93465"/>
              </p:ext>
            </p:extLst>
          </p:nvPr>
        </p:nvGraphicFramePr>
        <p:xfrm>
          <a:off x="323528" y="980729"/>
          <a:ext cx="8568952" cy="5570229"/>
        </p:xfrm>
        <a:graphic>
          <a:graphicData uri="http://schemas.openxmlformats.org/drawingml/2006/table">
            <a:tbl>
              <a:tblPr/>
              <a:tblGrid>
                <a:gridCol w="5904656"/>
                <a:gridCol w="1368152"/>
                <a:gridCol w="1296144"/>
              </a:tblGrid>
              <a:tr h="2753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(индикатора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Плановое значение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Фактическое значение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1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Количество субъектов малого и среднего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предпринимательства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(включая индивидуальных  предпринимателей) в расчете на 1 тыс. человек, ед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28,9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31,7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Доля среднесписочной численности работников малых и средних предприятий в среднесписочной численности работников всех предприятий и организаций,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проценты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24,92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25,6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Количество субъектов малого и среднего предпринимательства, которым оказана муниципальная поддержка в рамках муниципальной программы, ед.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395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2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Количество рабочих мест, созданных (сохраненных)  в результате реализации субъектами малого и среднего предпринимательства проектов, получивших муниципальную поддержку в рамках  муниципальной программы, ед.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Количество вновь зарегистрированных субъектов малого и среднего предпринимательства, ед.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657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 «рождаемости» субъектов малого и среднего предпринимательства (количество вновь зарегистрированных субъектов малого и среднего предпринимательства на 1 тысячу существующих субъектов малого и среднего предпринимательства), ед.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Оборот субъектов малого и среднего предпринимательства в постоянных ценах по отношению к показателю 2014 года, проценты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Оборот в расчете на одного работника субъекта малого и среднего предпринимательства в постоянных ценах по отношению к показателю 2014 года, проценты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7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обрабатывающей промышленности в обороте субъектов малого и среднего предпринимательства (без учета индивидуальных предпринимателей, проценты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работников субъектов предпринимательства, руб.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20272,0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налоговых   поступлений от субъектов малого и среднего предпринимательства в консолидированный  бюджет муниципального образования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Щёкинский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район,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134,2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посетителей официального Портала муниципального образования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Щекинский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район, ед.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58000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138909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Количество нестационарных торговых объектов круглогодичного размещения и мобильных торговых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объектов, ед.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заключенных контрактов с субъектами малого предпринимательства по процедурам торгов и запросов котировок, проведенным для субъектов малого предпринимательства в контрактной системе в сфере закупок товаров, работ, услуг для обеспечения  муниципальных нужд, в общей стоимости заключенных  муниципальных контрактов в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Щекинском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район, проценты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7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граждан, планирующих открыть собственный бизнес в течение ближайших трех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лет, проценты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7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объектов в перечнях муниципального имущества, предназначенного для субъектов малого и среднего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предпринимательства</a:t>
                      </a: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ед.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5CD81-5880-4BC4-BC98-C07511F9C0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64904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9E7D-4782-4997-AA21-7810FE1F50A2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6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213285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 малого и среднего предпринимательства в муниципальном образовании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Щекинский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утверждена постановлением администрации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Щекинского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от 15.01.2014 № 1-35.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создание </a:t>
            </a: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условий для благоприятного и динамичного развития малого и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среднего </a:t>
            </a: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предпринимательства и осуществления их деятельности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пополнение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бюджета муниципального образования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Щекинский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рост благосостояния и качества жизни населения района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b="1" u="sng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 программы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организация предоставления финансовой, имущественной,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информационной, образовательной и консультационной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поддержки субъектам малого и среднего предпринимательства;</a:t>
            </a:r>
          </a:p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популяризация предпринимательской деятельности;</a:t>
            </a:r>
          </a:p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стимулирование вовлечения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населения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предпринимательскую деятельность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1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Срок реализации программы: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2014 – 2021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5CD81-5880-4BC4-BC98-C07511F9C0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296144"/>
          </a:xfrm>
        </p:spPr>
        <p:txBody>
          <a:bodyPr/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Муниципальная программа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«Развитие  малого и среднего предпринимательства в муниципальном образовании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Щекинский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район»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PT Astra Serif" pitchFamily="18" charset="-52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656727"/>
              </p:ext>
            </p:extLst>
          </p:nvPr>
        </p:nvGraphicFramePr>
        <p:xfrm>
          <a:off x="323528" y="2204864"/>
          <a:ext cx="8496944" cy="3858904"/>
        </p:xfrm>
        <a:graphic>
          <a:graphicData uri="http://schemas.openxmlformats.org/drawingml/2006/table">
            <a:tbl>
              <a:tblPr/>
              <a:tblGrid>
                <a:gridCol w="2499101"/>
                <a:gridCol w="1556610"/>
                <a:gridCol w="1560913"/>
                <a:gridCol w="1230280"/>
                <a:gridCol w="1650040"/>
              </a:tblGrid>
              <a:tr h="753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Муниципальная программа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T Astra Serif" pitchFamily="18" charset="-52"/>
                        <a:cs typeface="Times New Roman" pitchFamily="18" charset="0"/>
                      </a:endParaRPr>
                    </a:p>
                  </a:txBody>
                  <a:tcPr marL="9212" marR="9212" marT="9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212" marR="9212" marT="9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Объем финансирования на 2019 год,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тыс.рублей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T Astra Serif" pitchFamily="18" charset="-52"/>
                        <a:cs typeface="Times New Roman" pitchFamily="18" charset="0"/>
                      </a:endParaRPr>
                    </a:p>
                  </a:txBody>
                  <a:tcPr marL="9212" marR="9212" marT="9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Исполнено,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212" marR="9212" marT="9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Процент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финансирования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к годовому отчету, %</a:t>
                      </a:r>
                    </a:p>
                  </a:txBody>
                  <a:tcPr marL="9212" marR="9212" marT="9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малого и среднего предпринимательства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в муниципальном образовании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Щекинский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район»</a:t>
                      </a:r>
                    </a:p>
                    <a:p>
                      <a:pPr algn="l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T Astra Serif" pitchFamily="18" charset="-52"/>
                        <a:cs typeface="Times New Roman" pitchFamily="18" charset="0"/>
                      </a:endParaRPr>
                    </a:p>
                    <a:p>
                      <a:pPr algn="l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T Astra Serif" pitchFamily="18" charset="-52"/>
                        <a:cs typeface="Times New Roman" pitchFamily="18" charset="0"/>
                      </a:endParaRPr>
                    </a:p>
                    <a:p>
                      <a:pPr algn="l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T Astra Serif" pitchFamily="18" charset="-52"/>
                        <a:cs typeface="Times New Roman" pitchFamily="18" charset="0"/>
                      </a:endParaRPr>
                    </a:p>
                    <a:p>
                      <a:pPr algn="l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T Astra Serif" pitchFamily="18" charset="-52"/>
                        <a:cs typeface="Times New Roman" pitchFamily="18" charset="0"/>
                      </a:endParaRPr>
                    </a:p>
                    <a:p>
                      <a:pPr algn="l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T Astra Serif" pitchFamily="18" charset="-52"/>
                        <a:cs typeface="Times New Roman" pitchFamily="18" charset="0"/>
                      </a:endParaRPr>
                    </a:p>
                    <a:p>
                      <a:pPr algn="l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T Astra Serif" pitchFamily="18" charset="-52"/>
                        <a:cs typeface="Times New Roman" pitchFamily="18" charset="0"/>
                      </a:endParaRPr>
                    </a:p>
                    <a:p>
                      <a:pPr algn="l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T Astra Serif" pitchFamily="18" charset="-52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T Astra Serif" pitchFamily="18" charset="-52"/>
                        <a:cs typeface="Times New Roman" pitchFamily="18" charset="0"/>
                      </a:endParaRPr>
                    </a:p>
                  </a:txBody>
                  <a:tcPr marL="9212" marR="9212" marT="9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Средства бюджета МО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Щекинский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район</a:t>
                      </a:r>
                    </a:p>
                    <a:p>
                      <a:pPr algn="l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T Astra Serif" pitchFamily="18" charset="-52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Средства фонда экономического развития МО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Щекинский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 район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район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T Astra Serif" pitchFamily="18" charset="-52"/>
                        <a:cs typeface="Times New Roman" pitchFamily="18" charset="0"/>
                      </a:endParaRPr>
                    </a:p>
                  </a:txBody>
                  <a:tcPr marL="9212" marR="9212" marT="92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T Astra Serif" pitchFamily="18" charset="-52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T Astra Serif" pitchFamily="18" charset="-52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150,0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3000,0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T Astra Serif" pitchFamily="18" charset="-52"/>
                        <a:cs typeface="Times New Roman" pitchFamily="18" charset="0"/>
                      </a:endParaRPr>
                    </a:p>
                  </a:txBody>
                  <a:tcPr marL="9212" marR="9212" marT="92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143,9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1000,0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T Astra Serif" pitchFamily="18" charset="-52"/>
                        <a:cs typeface="Times New Roman" pitchFamily="18" charset="0"/>
                      </a:endParaRPr>
                    </a:p>
                  </a:txBody>
                  <a:tcPr marL="9212" marR="9212" marT="92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95,9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9212" marR="9212" marT="92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5CD81-5880-4BC4-BC98-C07511F9C0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144016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ИСПОЛНЕНИЕ МУНИЦИПАЛЬНОЙ ПРОГРАММЫ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«Развитие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малого и среднего предпринимательства в муниципальном образовании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Щекинский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 район»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за 2019 год,  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средства бюджета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Щекинского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 района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PT Astra Serif" pitchFamily="18" charset="-52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992759"/>
              </p:ext>
            </p:extLst>
          </p:nvPr>
        </p:nvGraphicFramePr>
        <p:xfrm>
          <a:off x="323528" y="2420888"/>
          <a:ext cx="8352928" cy="384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5CD81-5880-4BC4-BC98-C07511F9C0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И ИСПОЛНЕНИЕ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мероприятий программы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166477"/>
              </p:ext>
            </p:extLst>
          </p:nvPr>
        </p:nvGraphicFramePr>
        <p:xfrm>
          <a:off x="179513" y="1052736"/>
          <a:ext cx="8424935" cy="5800795"/>
        </p:xfrm>
        <a:graphic>
          <a:graphicData uri="http://schemas.openxmlformats.org/drawingml/2006/table">
            <a:tbl>
              <a:tblPr/>
              <a:tblGrid>
                <a:gridCol w="2808311"/>
                <a:gridCol w="1440160"/>
                <a:gridCol w="1224136"/>
                <a:gridCol w="2952328"/>
              </a:tblGrid>
              <a:tr h="3695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мероприятия программы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из бюджета муниципального образования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Щекинский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10" marR="4710" marT="4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муниципальной программе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бюджета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Щекинского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</a:p>
                  </a:txBody>
                  <a:tcPr marL="4710" marR="4710" marT="4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10" marR="4710" marT="4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</a:t>
                      </a:r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политики в области развития малого и среднего предпринимательства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10" marR="4710" marT="4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районного ежегодного конкурса на звание «Лучшее предприятие малого и среднего бизнеса МО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Щекинский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</a:t>
                      </a:r>
                    </a:p>
                  </a:txBody>
                  <a:tcPr marL="4710" marR="4710" marT="47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Вручены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дипломы и ценные подарки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победителям конкурса - десяти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субъектам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предпринимательства</a:t>
                      </a:r>
                    </a:p>
                    <a:p>
                      <a:pPr algn="just" fontAlgn="b"/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0" marR="4710" marT="4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торжественного собрания, посвященного Дню российского предпринимательств</a:t>
                      </a:r>
                    </a:p>
                  </a:txBody>
                  <a:tcPr marL="4710" marR="4710" marT="47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Пять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представителей малого бизнеса награждены благодарственными письмами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ценными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подарками</a:t>
                      </a:r>
                    </a:p>
                  </a:txBody>
                  <a:tcPr marL="4710" marR="4710" marT="4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Информационная, консультационная и образовательная поддержка субъектов малого и среднего предпринимательства</a:t>
                      </a:r>
                    </a:p>
                  </a:txBody>
                  <a:tcPr marL="4710" marR="4710" marT="47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0" marR="4710" marT="4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«круглых столов», совещаний, семинаров, направленных на выявление проблем развития малого и среднего предпринимательства в различных отраслях экономики с участием представителей предпринимательского сообщества, представителей органов местного самоуправления и федеральных контрольно-надзорных служб, а также проведение образовательных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мероприятий, содействие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развитию социального предпринимательства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0" marR="4710" marT="47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заседания координационного совета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2 информационных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семинара, два </a:t>
                      </a:r>
                      <a:r>
                        <a:rPr lang="ru-RU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вебинара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подготовлены информационные материалы: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рамках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указанных мероприятий информационную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поддержку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получили 273 субъекта предпринимательства, проведено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образовательных семинара с участием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представителей бизнеса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(52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чел.)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Консультационную поддержку получили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4710" marR="4710" marT="47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5CD81-5880-4BC4-BC98-C07511F9C0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ПОПУЛЯРИЗАЦИЯ ПРЕДПРИНИМАТЕЛЬСКОЙ ДЕЯТЕЛЬНОСТИ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655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5CD81-5880-4BC4-BC98-C07511F9C0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5116"/>
            <a:ext cx="367240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046189"/>
            <a:ext cx="3384377" cy="212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79" y="3016746"/>
            <a:ext cx="363640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5310" y="1796194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10 победителей конкурса 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звание </a:t>
            </a:r>
            <a:endParaRPr lang="ru-RU" sz="1400" b="1" i="1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Лучшее предприятие малого и </a:t>
            </a:r>
            <a:endParaRPr lang="ru-RU" sz="1400" b="1" i="1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среднего 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бизнеса МО </a:t>
            </a:r>
            <a:r>
              <a:rPr lang="ru-RU" sz="1400" b="1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Щекинский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район»</a:t>
            </a:r>
          </a:p>
          <a:p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олучили  дипломы и ценные подарки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1" y="5517232"/>
            <a:ext cx="489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представителей бизнеса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награждены благодарственными письмами  и ценными подарками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8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 ПОДДЕРЖКА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5CD81-5880-4BC4-BC98-C07511F9C0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5620"/>
            <a:ext cx="3384376" cy="209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H:\!!\отчет программа 2019 _Гамбург\КАЛИНКА\rbR242_-_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37596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40528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5620"/>
            <a:ext cx="3312368" cy="209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5733256"/>
            <a:ext cx="60486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Информационную поддержку получили 273 субъекта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редпринимательства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Щекинского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4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И КОНСУЛЬТАЦИОННАЯ ПОДДЕРЖКА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5CD81-5880-4BC4-BC98-C07511F9C0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0" y="1124744"/>
            <a:ext cx="33419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59356"/>
            <a:ext cx="3164098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57446"/>
            <a:ext cx="3309937" cy="194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2692" y="3356992"/>
            <a:ext cx="4583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Образовательная поддержка – 273 получателя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2692" y="5877272"/>
            <a:ext cx="5070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Консультационная поддержка – 68 получателей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17" y="1124744"/>
            <a:ext cx="330993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15665"/>
            <a:ext cx="3168352" cy="176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4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ПОДДЕРЖКА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5CD81-5880-4BC4-BC98-C07511F9C0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0428"/>
            <a:ext cx="3024337" cy="180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28031"/>
            <a:ext cx="216024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891" y="31409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Микрозайм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1000,0 тыс. рублей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20913132"/>
              </p:ext>
            </p:extLst>
          </p:nvPr>
        </p:nvGraphicFramePr>
        <p:xfrm>
          <a:off x="4664014" y="1056218"/>
          <a:ext cx="417646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84168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24054" y="3000434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заключенных контрактов с субъектами МСП в общей стоимости муниципальных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контрактов, 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70115437"/>
              </p:ext>
            </p:extLst>
          </p:nvPr>
        </p:nvGraphicFramePr>
        <p:xfrm>
          <a:off x="-108520" y="4509505"/>
          <a:ext cx="6588732" cy="158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84168" y="5157192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2238" y="4212506"/>
            <a:ext cx="29319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Число объектов, включенных в перечни муниципального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мущества, предназначенного для субъектов предпринимательства, ед.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476" y="4449015"/>
            <a:ext cx="2516356" cy="14163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версия_0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5281</TotalTime>
  <Words>1379</Words>
  <Application>Microsoft Office PowerPoint</Application>
  <PresentationFormat>Экран (4:3)</PresentationFormat>
  <Paragraphs>254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Презентация_версия_003</vt:lpstr>
      <vt:lpstr>  О  реализации муниципальной программы «Развитие малого и среднего предпринимательства в муниципальном образовании Щекинский район»  в 2019 году  </vt:lpstr>
      <vt:lpstr>Муниципальная программа «Развитие  малого и среднего предпринимательства в муниципальном образовании Щекинский район», утверждена постановлением администрации Щекинского района от 15.01.2014 № 1-35. </vt:lpstr>
      <vt:lpstr>Муниципальная программа «Развитие  малого и среднего предпринимательства в муниципальном образовании Щекинский район»</vt:lpstr>
      <vt:lpstr>ИСПОЛНЕНИЕ МУНИЦИПАЛЬНОЙ ПРОГРАММЫ «Развитие  малого и среднего предпринимательства в муниципальном образовании Щекинский район» за 2019 год,    средства бюджета Щекинского района</vt:lpstr>
      <vt:lpstr>ФИНАНСИРОВАНИЕ И ИСПОЛНЕНИЕ  основных мероприятий программы</vt:lpstr>
      <vt:lpstr>ПОПУЛЯРИЗАЦИЯ ПРЕДПРИНИМАТЕЛЬСКОЙ ДЕЯТЕЛЬНОСТИ</vt:lpstr>
      <vt:lpstr>ИНФОРМАЦИОННАЯ ПОДДЕРЖКА</vt:lpstr>
      <vt:lpstr>ОБРАЗОВАТЕЛЬНАЯ И КОНСУЛЬТАЦИОННАЯ ПОДДЕРЖКА</vt:lpstr>
      <vt:lpstr>МУНИЦИПАЛЬНАЯ ПОДДЕРЖКА</vt:lpstr>
      <vt:lpstr>РЕЕСТР  субъектов малого и среднего  предпринимательства– получателей поддержки</vt:lpstr>
      <vt:lpstr>ДОСТИЖЕНИЕ ЦЕЛЕВЫХ ПОКАЗАТЕЛЕЙ ПРОГРАММЫ </vt:lpstr>
      <vt:lpstr>СТРАТЕГИЧЕСКИЕ ЦЕЛЕВЫЕ ПОКАЗАТЕЛИ 2019 ГОДА</vt:lpstr>
      <vt:lpstr>ПОКАЗАТЕЛИ РЕЗУЛЬТАТИВНОСТИ  муниципальной программы</vt:lpstr>
      <vt:lpstr>ПОКАЗАТЕЛИ РЕЗУЛЬТАТИВНОСТИ  муниципальной программы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Адм3</dc:creator>
  <cp:lastModifiedBy>Адм4</cp:lastModifiedBy>
  <cp:revision>765</cp:revision>
  <cp:lastPrinted>2018-01-19T15:28:31Z</cp:lastPrinted>
  <dcterms:created xsi:type="dcterms:W3CDTF">2015-04-01T11:44:51Z</dcterms:created>
  <dcterms:modified xsi:type="dcterms:W3CDTF">2020-05-28T06:48:28Z</dcterms:modified>
</cp:coreProperties>
</file>